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9" r:id="rId3"/>
    <p:sldId id="286" r:id="rId4"/>
    <p:sldId id="287" r:id="rId5"/>
    <p:sldId id="288" r:id="rId6"/>
    <p:sldId id="289" r:id="rId7"/>
    <p:sldId id="290" r:id="rId8"/>
    <p:sldId id="284" r:id="rId9"/>
    <p:sldId id="28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386466619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619419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93724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3253061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1436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876443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2523935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196605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50848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316786-16C7-4665-A766-5DAD66E7DC18}"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352979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316786-16C7-4665-A766-5DAD66E7DC18}"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1734799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316786-16C7-4665-A766-5DAD66E7DC18}"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60929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316786-16C7-4665-A766-5DAD66E7DC18}"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335573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16786-16C7-4665-A766-5DAD66E7DC18}"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272360206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316786-16C7-4665-A766-5DAD66E7DC18}"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267781268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316786-16C7-4665-A766-5DAD66E7DC18}"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A0E16-546F-4AE1-B075-A0C9BD2F8DB3}" type="slidenum">
              <a:rPr lang="en-US" smtClean="0"/>
              <a:t>‹#›</a:t>
            </a:fld>
            <a:endParaRPr lang="en-US"/>
          </a:p>
        </p:txBody>
      </p:sp>
    </p:spTree>
    <p:extLst>
      <p:ext uri="{BB962C8B-B14F-4D97-AF65-F5344CB8AC3E}">
        <p14:creationId xmlns:p14="http://schemas.microsoft.com/office/powerpoint/2010/main" val="664349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316786-16C7-4665-A766-5DAD66E7DC18}" type="datetimeFigureOut">
              <a:rPr lang="en-US" smtClean="0"/>
              <a:t>3/23/2020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1AA0E16-546F-4AE1-B075-A0C9BD2F8DB3}" type="slidenum">
              <a:rPr lang="en-US" smtClean="0"/>
              <a:t>‹#›</a:t>
            </a:fld>
            <a:endParaRPr lang="en-US"/>
          </a:p>
        </p:txBody>
      </p:sp>
    </p:spTree>
    <p:extLst>
      <p:ext uri="{BB962C8B-B14F-4D97-AF65-F5344CB8AC3E}">
        <p14:creationId xmlns:p14="http://schemas.microsoft.com/office/powerpoint/2010/main" val="16082019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bu.edu.eg/staff/ahmedmohamed6" TargetMode="External"/><Relationship Id="rId2" Type="http://schemas.openxmlformats.org/officeDocument/2006/relationships/hyperlink" Target="mailto:ahmed.mohamed@fagr.bu.edu.e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990165"/>
            <a:ext cx="7766936" cy="3122989"/>
          </a:xfrm>
        </p:spPr>
        <p:txBody>
          <a:bodyPr/>
          <a:lstStyle/>
          <a:p>
            <a:pPr algn="ctr" rtl="1"/>
            <a:r>
              <a:rPr lang="ar-EG" b="1" dirty="0" smtClean="0"/>
              <a:t>الكيمياء العضوية</a:t>
            </a:r>
            <a:br>
              <a:rPr lang="ar-EG" b="1" dirty="0" smtClean="0"/>
            </a:br>
            <a:r>
              <a:rPr lang="ar-EG" b="1" dirty="0" smtClean="0"/>
              <a:t>لطلاب المستوى الأول</a:t>
            </a:r>
            <a:br>
              <a:rPr lang="ar-EG" b="1" dirty="0" smtClean="0"/>
            </a:br>
            <a:r>
              <a:rPr lang="ar-EG" b="1" dirty="0" smtClean="0"/>
              <a:t>شعبة زراعة وتربية</a:t>
            </a:r>
            <a:br>
              <a:rPr lang="ar-EG" b="1" dirty="0" smtClean="0"/>
            </a:br>
            <a:r>
              <a:rPr lang="ar-EG" sz="4000" b="1" dirty="0" smtClean="0"/>
              <a:t>المحاضرة </a:t>
            </a:r>
            <a:r>
              <a:rPr lang="ar-EG" sz="4000" b="1" dirty="0" smtClean="0"/>
              <a:t>الثامنة</a:t>
            </a:r>
            <a:endParaRPr lang="en-US" sz="4000" b="1" dirty="0"/>
          </a:p>
        </p:txBody>
      </p:sp>
      <p:sp>
        <p:nvSpPr>
          <p:cNvPr id="3" name="Subtitle 2"/>
          <p:cNvSpPr>
            <a:spLocks noGrp="1"/>
          </p:cNvSpPr>
          <p:nvPr>
            <p:ph type="subTitle" idx="1"/>
          </p:nvPr>
        </p:nvSpPr>
        <p:spPr>
          <a:xfrm>
            <a:off x="1372597" y="5341750"/>
            <a:ext cx="7766936" cy="1096899"/>
          </a:xfrm>
        </p:spPr>
        <p:txBody>
          <a:bodyPr>
            <a:normAutofit fontScale="40000" lnSpcReduction="20000"/>
          </a:bodyPr>
          <a:lstStyle/>
          <a:p>
            <a:pPr algn="ctr"/>
            <a:r>
              <a:rPr lang="ar-EG" sz="2400" b="1" dirty="0" smtClean="0"/>
              <a:t>أستاذ المادة</a:t>
            </a:r>
          </a:p>
          <a:p>
            <a:pPr algn="ctr"/>
            <a:r>
              <a:rPr lang="ar-EG" sz="7000" b="1" dirty="0" smtClean="0">
                <a:solidFill>
                  <a:srgbClr val="FF0000"/>
                </a:solidFill>
              </a:rPr>
              <a:t>د. أحمد محمود حسن محمد</a:t>
            </a:r>
          </a:p>
          <a:p>
            <a:pPr algn="ctr"/>
            <a:r>
              <a:rPr lang="ar-EG" sz="4000" b="1" dirty="0"/>
              <a:t>مدرس بقسم الكيمياء الحيوية</a:t>
            </a:r>
            <a:endParaRPr lang="en-US" sz="4000" b="1" dirty="0"/>
          </a:p>
          <a:p>
            <a:pPr algn="ctr"/>
            <a:endParaRPr lang="en-US" sz="4000" b="1" dirty="0">
              <a:solidFill>
                <a:srgbClr val="FF0000"/>
              </a:solidFill>
            </a:endParaRPr>
          </a:p>
        </p:txBody>
      </p:sp>
      <p:pic>
        <p:nvPicPr>
          <p:cNvPr id="4" name="Picture 3" descr="biochemist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7888" y="-8687"/>
            <a:ext cx="1849417" cy="1394941"/>
          </a:xfrm>
          <a:prstGeom prst="rect">
            <a:avLst/>
          </a:prstGeom>
          <a:noFill/>
          <a:extLst/>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3175269" y="149642"/>
            <a:ext cx="1868500" cy="1423516"/>
          </a:xfrm>
          <a:prstGeom prst="rect">
            <a:avLst/>
          </a:prstGeom>
          <a:noFill/>
          <a:ln>
            <a:noFill/>
          </a:ln>
          <a:effectLst/>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5998039" y="54574"/>
            <a:ext cx="2474516" cy="1469555"/>
          </a:xfrm>
          <a:prstGeom prst="rect">
            <a:avLst/>
          </a:prstGeom>
          <a:noFill/>
          <a:ln>
            <a:noFill/>
          </a:ln>
          <a:effectLst/>
        </p:spPr>
      </p:pic>
      <p:pic>
        <p:nvPicPr>
          <p:cNvPr id="7" name="Picture 6"/>
          <p:cNvPicPr/>
          <p:nvPr/>
        </p:nvPicPr>
        <p:blipFill>
          <a:blip r:embed="rId5">
            <a:extLst>
              <a:ext uri="{28A0092B-C50C-407E-A947-70E740481C1C}">
                <a14:useLocalDpi xmlns:a14="http://schemas.microsoft.com/office/drawing/2010/main" val="0"/>
              </a:ext>
            </a:extLst>
          </a:blip>
          <a:srcRect/>
          <a:stretch>
            <a:fillRect/>
          </a:stretch>
        </p:blipFill>
        <p:spPr bwMode="auto">
          <a:xfrm>
            <a:off x="9601256" y="54574"/>
            <a:ext cx="1661675" cy="1469554"/>
          </a:xfrm>
          <a:prstGeom prst="rect">
            <a:avLst/>
          </a:prstGeom>
          <a:noFill/>
          <a:ln>
            <a:noFill/>
          </a:ln>
          <a:effectLst/>
        </p:spPr>
      </p:pic>
    </p:spTree>
    <p:extLst>
      <p:ext uri="{BB962C8B-B14F-4D97-AF65-F5344CB8AC3E}">
        <p14:creationId xmlns:p14="http://schemas.microsoft.com/office/powerpoint/2010/main" val="363323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864" y="286871"/>
            <a:ext cx="8596668" cy="1320800"/>
          </a:xfrm>
        </p:spPr>
        <p:txBody>
          <a:bodyPr>
            <a:normAutofit/>
          </a:bodyPr>
          <a:lstStyle/>
          <a:p>
            <a:pPr algn="r" rtl="1"/>
            <a:r>
              <a:rPr lang="ar-SA" sz="5400" b="1" dirty="0">
                <a:latin typeface="Times New Roman" panose="02020603050405020304" pitchFamily="18" charset="0"/>
                <a:cs typeface="Times New Roman" panose="02020603050405020304" pitchFamily="18" charset="0"/>
              </a:rPr>
              <a:t>الكحولات</a:t>
            </a:r>
            <a:endParaRPr lang="en-US" sz="5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73170" y="1421001"/>
            <a:ext cx="8596668" cy="3880773"/>
          </a:xfrm>
        </p:spPr>
        <p:txBody>
          <a:bodyPr>
            <a:noAutofit/>
          </a:bodyPr>
          <a:lstStyle/>
          <a:p>
            <a:pPr algn="r" rtl="1"/>
            <a:r>
              <a:rPr lang="ar-SA" sz="2400" dirty="0">
                <a:latin typeface="Times New Roman" panose="02020603050405020304" pitchFamily="18" charset="0"/>
                <a:cs typeface="Times New Roman" panose="02020603050405020304" pitchFamily="18" charset="0"/>
              </a:rPr>
              <a:t>الكحولات هى مجموعة من المركبات التى لها الرمز العام : </a:t>
            </a:r>
            <a:r>
              <a:rPr lang="en-US" sz="2400" b="1" dirty="0">
                <a:latin typeface="Times New Roman" panose="02020603050405020304" pitchFamily="18" charset="0"/>
                <a:cs typeface="Times New Roman" panose="02020603050405020304" pitchFamily="18" charset="0"/>
              </a:rPr>
              <a:t>ROH</a:t>
            </a:r>
            <a:r>
              <a:rPr lang="ar-SA" sz="2400" dirty="0">
                <a:latin typeface="Times New Roman" panose="02020603050405020304" pitchFamily="18" charset="0"/>
                <a:cs typeface="Times New Roman" panose="02020603050405020304" pitchFamily="18" charset="0"/>
              </a:rPr>
              <a:t>، حيث  </a:t>
            </a:r>
            <a:r>
              <a:rPr lang="ar-SA" sz="24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R</a:t>
            </a:r>
            <a:r>
              <a:rPr lang="ar-SA" sz="2400" dirty="0">
                <a:latin typeface="Times New Roman" panose="02020603050405020304" pitchFamily="18" charset="0"/>
                <a:cs typeface="Times New Roman" panose="02020603050405020304" pitchFamily="18" charset="0"/>
              </a:rPr>
              <a:t> تمثل أى مجموعة ألكيل.  وتلك المجموعة (</a:t>
            </a:r>
            <a:r>
              <a:rPr lang="en-US" sz="2400" b="1" dirty="0">
                <a:latin typeface="Times New Roman" panose="02020603050405020304" pitchFamily="18" charset="0"/>
                <a:cs typeface="Times New Roman" panose="02020603050405020304" pitchFamily="18" charset="0"/>
              </a:rPr>
              <a:t>R</a:t>
            </a:r>
            <a:r>
              <a:rPr lang="ar-SA" sz="2400" dirty="0">
                <a:latin typeface="Times New Roman" panose="02020603050405020304" pitchFamily="18" charset="0"/>
                <a:cs typeface="Times New Roman" panose="02020603050405020304" pitchFamily="18" charset="0"/>
              </a:rPr>
              <a:t>) قد تكون أولية  </a:t>
            </a:r>
            <a:r>
              <a:rPr lang="en-US" sz="2400" b="1" dirty="0">
                <a:latin typeface="Times New Roman" panose="02020603050405020304" pitchFamily="18" charset="0"/>
                <a:cs typeface="Times New Roman" panose="02020603050405020304" pitchFamily="18" charset="0"/>
              </a:rPr>
              <a:t>Primary</a:t>
            </a:r>
            <a:r>
              <a:rPr lang="ar-SA" sz="2400" dirty="0">
                <a:latin typeface="Times New Roman" panose="02020603050405020304" pitchFamily="18" charset="0"/>
                <a:cs typeface="Times New Roman" panose="02020603050405020304" pitchFamily="18" charset="0"/>
              </a:rPr>
              <a:t> - ثانوية  </a:t>
            </a:r>
            <a:r>
              <a:rPr lang="en-US" sz="2400" b="1" dirty="0">
                <a:latin typeface="Times New Roman" panose="02020603050405020304" pitchFamily="18" charset="0"/>
                <a:cs typeface="Times New Roman" panose="02020603050405020304" pitchFamily="18" charset="0"/>
              </a:rPr>
              <a:t>Secondary</a:t>
            </a:r>
            <a:r>
              <a:rPr lang="ar-SA" sz="2400" dirty="0">
                <a:latin typeface="Times New Roman" panose="02020603050405020304" pitchFamily="18" charset="0"/>
                <a:cs typeface="Times New Roman" panose="02020603050405020304" pitchFamily="18" charset="0"/>
              </a:rPr>
              <a:t> - ثالثة  </a:t>
            </a:r>
            <a:r>
              <a:rPr lang="en-US" sz="2400" b="1" dirty="0">
                <a:latin typeface="Times New Roman" panose="02020603050405020304" pitchFamily="18" charset="0"/>
                <a:cs typeface="Times New Roman" panose="02020603050405020304" pitchFamily="18" charset="0"/>
              </a:rPr>
              <a:t>Tertiary</a:t>
            </a:r>
            <a:r>
              <a:rPr lang="ar-SA" sz="2400" dirty="0">
                <a:latin typeface="Times New Roman" panose="02020603050405020304" pitchFamily="18" charset="0"/>
                <a:cs typeface="Times New Roman" panose="02020603050405020304" pitchFamily="18" charset="0"/>
              </a:rPr>
              <a:t>  وقد تكون أيضا ذات سلسلة مفتوحة   </a:t>
            </a:r>
            <a:r>
              <a:rPr lang="en-US" sz="2400" b="1" dirty="0">
                <a:latin typeface="Times New Roman" panose="02020603050405020304" pitchFamily="18" charset="0"/>
                <a:cs typeface="Times New Roman" panose="02020603050405020304" pitchFamily="18" charset="0"/>
              </a:rPr>
              <a:t>Open-chain</a:t>
            </a:r>
            <a:r>
              <a:rPr lang="ar-SA" sz="2400" dirty="0">
                <a:latin typeface="Times New Roman" panose="02020603050405020304" pitchFamily="18" charset="0"/>
                <a:cs typeface="Times New Roman" panose="02020603050405020304" pitchFamily="18" charset="0"/>
              </a:rPr>
              <a:t>  أو حلقية  </a:t>
            </a:r>
            <a:r>
              <a:rPr lang="en-US" sz="2400" b="1" dirty="0">
                <a:latin typeface="Times New Roman" panose="02020603050405020304" pitchFamily="18" charset="0"/>
                <a:cs typeface="Times New Roman" panose="02020603050405020304" pitchFamily="18" charset="0"/>
              </a:rPr>
              <a:t>Cyclic</a:t>
            </a:r>
            <a:r>
              <a:rPr lang="ar-SA" sz="2400" dirty="0">
                <a:latin typeface="Times New Roman" panose="02020603050405020304" pitchFamily="18" charset="0"/>
                <a:cs typeface="Times New Roman" panose="02020603050405020304" pitchFamily="18" charset="0"/>
              </a:rPr>
              <a:t>  أو حلقة عطرية      </a:t>
            </a:r>
            <a:r>
              <a:rPr lang="en-US" sz="2400" b="1" dirty="0">
                <a:latin typeface="Times New Roman" panose="02020603050405020304" pitchFamily="18" charset="0"/>
                <a:cs typeface="Times New Roman" panose="02020603050405020304" pitchFamily="18" charset="0"/>
              </a:rPr>
              <a:t>An aromatic </a:t>
            </a:r>
            <a:r>
              <a:rPr lang="en-US" sz="2400" b="1" dirty="0" smtClean="0">
                <a:latin typeface="Times New Roman" panose="02020603050405020304" pitchFamily="18" charset="0"/>
                <a:cs typeface="Times New Roman" panose="02020603050405020304" pitchFamily="18" charset="0"/>
              </a:rPr>
              <a:t>ring</a:t>
            </a:r>
            <a:endParaRPr lang="ar-EG" sz="2400" b="1" dirty="0" smtClean="0">
              <a:latin typeface="Times New Roman" panose="02020603050405020304" pitchFamily="18" charset="0"/>
              <a:cs typeface="Times New Roman" panose="02020603050405020304" pitchFamily="18" charset="0"/>
            </a:endParaRPr>
          </a:p>
          <a:p>
            <a:pPr algn="r" rtl="1"/>
            <a:r>
              <a:rPr lang="ar-SA" sz="2400" dirty="0">
                <a:latin typeface="Times New Roman" panose="02020603050405020304" pitchFamily="18" charset="0"/>
                <a:cs typeface="Times New Roman" panose="02020603050405020304" pitchFamily="18" charset="0"/>
              </a:rPr>
              <a:t>والكحولات تقسم تبعا لذرة الكربون الحاملة لمجموعة الـ  </a:t>
            </a:r>
            <a:r>
              <a:rPr lang="en-US" sz="2400" b="1" dirty="0">
                <a:latin typeface="Times New Roman" panose="02020603050405020304" pitchFamily="18" charset="0"/>
                <a:cs typeface="Times New Roman" panose="02020603050405020304" pitchFamily="18" charset="0"/>
              </a:rPr>
              <a:t>-OH</a:t>
            </a:r>
            <a:r>
              <a:rPr lang="ar-SA" sz="2400" dirty="0">
                <a:latin typeface="Times New Roman" panose="02020603050405020304" pitchFamily="18" charset="0"/>
                <a:cs typeface="Times New Roman" panose="02020603050405020304" pitchFamily="18" charset="0"/>
              </a:rPr>
              <a:t>  </a:t>
            </a:r>
            <a:r>
              <a:rPr lang="ar-SA" sz="2400" dirty="0" smtClean="0">
                <a:latin typeface="Times New Roman" panose="02020603050405020304" pitchFamily="18" charset="0"/>
                <a:cs typeface="Times New Roman" panose="02020603050405020304" pitchFamily="18" charset="0"/>
              </a:rPr>
              <a:t>الى</a:t>
            </a:r>
            <a:endParaRPr lang="en-US" sz="2400" dirty="0">
              <a:latin typeface="Times New Roman" panose="02020603050405020304" pitchFamily="18" charset="0"/>
              <a:cs typeface="Times New Roman" panose="02020603050405020304" pitchFamily="18" charset="0"/>
            </a:endParaRPr>
          </a:p>
          <a:p>
            <a:pPr algn="r" rtl="1"/>
            <a:r>
              <a:rPr lang="en-US" sz="2400" b="1" dirty="0" smtClean="0">
                <a:latin typeface="Times New Roman" panose="02020603050405020304" pitchFamily="18" charset="0"/>
                <a:cs typeface="Times New Roman" panose="02020603050405020304" pitchFamily="18" charset="0"/>
              </a:rPr>
              <a:t>H                                      R                                 </a:t>
            </a:r>
            <a:r>
              <a:rPr lang="en-US" sz="2400" b="1" dirty="0" err="1" smtClean="0">
                <a:latin typeface="Times New Roman" panose="02020603050405020304" pitchFamily="18" charset="0"/>
                <a:cs typeface="Times New Roman" panose="02020603050405020304" pitchFamily="18" charset="0"/>
              </a:rPr>
              <a:t>R</a:t>
            </a:r>
            <a:r>
              <a:rPr lang="en-US" sz="2400" b="1" dirty="0" smtClean="0">
                <a:latin typeface="Times New Roman" panose="02020603050405020304" pitchFamily="18" charset="0"/>
                <a:cs typeface="Times New Roman" panose="02020603050405020304" pitchFamily="18" charset="0"/>
              </a:rPr>
              <a:t>        </a:t>
            </a:r>
            <a:endParaRPr lang="ar-EG" sz="2400" b="1" dirty="0" smtClean="0">
              <a:latin typeface="Times New Roman" panose="02020603050405020304" pitchFamily="18" charset="0"/>
              <a:cs typeface="Times New Roman" panose="02020603050405020304" pitchFamily="18" charset="0"/>
            </a:endParaRPr>
          </a:p>
          <a:p>
            <a:pPr algn="r" rtl="1"/>
            <a:r>
              <a:rPr lang="en-US" sz="2400" b="1" dirty="0" smtClean="0">
                <a:latin typeface="Times New Roman" panose="02020603050405020304" pitchFamily="18" charset="0"/>
                <a:cs typeface="Times New Roman" panose="02020603050405020304" pitchFamily="18" charset="0"/>
              </a:rPr>
              <a:t>R-C-OH                          </a:t>
            </a:r>
            <a:r>
              <a:rPr lang="en-US" sz="2400" b="1" dirty="0" err="1">
                <a:latin typeface="Times New Roman" panose="02020603050405020304" pitchFamily="18" charset="0"/>
                <a:cs typeface="Times New Roman" panose="02020603050405020304" pitchFamily="18" charset="0"/>
              </a:rPr>
              <a:t>R-C-OH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R-C-OH</a:t>
            </a:r>
            <a:endParaRPr lang="en-US" sz="2400" dirty="0">
              <a:latin typeface="Times New Roman" panose="02020603050405020304" pitchFamily="18" charset="0"/>
              <a:cs typeface="Times New Roman" panose="02020603050405020304" pitchFamily="18" charset="0"/>
            </a:endParaRPr>
          </a:p>
          <a:p>
            <a:pPr algn="r" rtl="1"/>
            <a:r>
              <a:rPr lang="en-US" sz="2400" b="1" dirty="0" smtClean="0">
                <a:latin typeface="Times New Roman" panose="02020603050405020304" pitchFamily="18" charset="0"/>
                <a:cs typeface="Times New Roman" panose="02020603050405020304" pitchFamily="18" charset="0"/>
              </a:rPr>
              <a:t>H                                      </a:t>
            </a:r>
            <a:r>
              <a:rPr lang="en-US" sz="2400" b="1" dirty="0" err="1">
                <a:latin typeface="Times New Roman" panose="02020603050405020304" pitchFamily="18" charset="0"/>
                <a:cs typeface="Times New Roman" panose="02020603050405020304" pitchFamily="18" charset="0"/>
              </a:rPr>
              <a:t>H</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R        </a:t>
            </a:r>
            <a:endParaRPr lang="en-US" sz="2400" dirty="0">
              <a:latin typeface="Times New Roman" panose="02020603050405020304" pitchFamily="18" charset="0"/>
              <a:cs typeface="Times New Roman" panose="02020603050405020304" pitchFamily="18" charset="0"/>
            </a:endParaRPr>
          </a:p>
          <a:p>
            <a:pPr algn="r" rtl="1"/>
            <a:r>
              <a:rPr lang="en-US" sz="2400" b="1" dirty="0">
                <a:latin typeface="Times New Roman" panose="02020603050405020304" pitchFamily="18" charset="0"/>
                <a:cs typeface="Times New Roman" panose="02020603050405020304" pitchFamily="18" charset="0"/>
              </a:rPr>
              <a:t>               Primary (1</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Secondary (2°)            Tertiary (3°)</a:t>
            </a:r>
            <a:endParaRPr lang="en-US" sz="2400" dirty="0">
              <a:latin typeface="Times New Roman" panose="02020603050405020304" pitchFamily="18" charset="0"/>
              <a:cs typeface="Times New Roman" panose="02020603050405020304" pitchFamily="18" charset="0"/>
            </a:endParaRPr>
          </a:p>
          <a:p>
            <a:pPr algn="r" rtl="1"/>
            <a:endParaRPr lang="en-US" sz="2400" dirty="0">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5701557" y="4385225"/>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5" name="Straight Connector 4"/>
          <p:cNvCxnSpPr/>
          <p:nvPr/>
        </p:nvCxnSpPr>
        <p:spPr>
          <a:xfrm>
            <a:off x="5701557" y="3881339"/>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a:off x="8417868" y="4401292"/>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a:off x="8386496" y="3881339"/>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a:off x="2541498" y="4354227"/>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2541498" y="3881339"/>
            <a:ext cx="0" cy="201706"/>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454839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2" y="138953"/>
            <a:ext cx="8964720" cy="950259"/>
          </a:xfrm>
        </p:spPr>
        <p:txBody>
          <a:bodyPr>
            <a:noAutofit/>
          </a:bodyPr>
          <a:lstStyle/>
          <a:p>
            <a:pPr algn="r" rtl="1"/>
            <a:r>
              <a:rPr lang="ar-SA" sz="5400" b="1" dirty="0">
                <a:latin typeface="Times New Roman" panose="02020603050405020304" pitchFamily="18" charset="0"/>
                <a:cs typeface="Times New Roman" panose="02020603050405020304" pitchFamily="18" charset="0"/>
              </a:rPr>
              <a:t>الكحولات</a:t>
            </a:r>
            <a:endParaRPr lang="en-US" sz="54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80745" y="1089212"/>
            <a:ext cx="8596668" cy="3880773"/>
          </a:xfrm>
        </p:spPr>
        <p:txBody>
          <a:bodyPr>
            <a:noAutofit/>
          </a:bodyPr>
          <a:lstStyle/>
          <a:p>
            <a:pPr algn="r" rtl="1"/>
            <a:r>
              <a:rPr lang="ar-SA" sz="2400" b="1" dirty="0">
                <a:latin typeface="Times New Roman" panose="02020603050405020304" pitchFamily="18" charset="0"/>
                <a:cs typeface="Times New Roman" panose="02020603050405020304" pitchFamily="18" charset="0"/>
              </a:rPr>
              <a:t>التسمية   </a:t>
            </a:r>
            <a:r>
              <a:rPr lang="en-US" sz="2400" b="1" dirty="0">
                <a:latin typeface="Times New Roman" panose="02020603050405020304" pitchFamily="18" charset="0"/>
                <a:cs typeface="Times New Roman" panose="02020603050405020304" pitchFamily="18" charset="0"/>
              </a:rPr>
              <a:t>Nomenclature</a:t>
            </a:r>
            <a:r>
              <a:rPr lang="ar-SA"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SA" sz="2400" dirty="0">
                <a:latin typeface="Times New Roman" panose="02020603050405020304" pitchFamily="18" charset="0"/>
                <a:cs typeface="Times New Roman" panose="02020603050405020304" pitchFamily="18" charset="0"/>
              </a:rPr>
              <a:t>تسمى الكحولات أما بالتسمية الشائعة  </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carbinol</a:t>
            </a:r>
            <a:r>
              <a:rPr lang="en-US" sz="2400" b="1" dirty="0">
                <a:latin typeface="Times New Roman" panose="02020603050405020304" pitchFamily="18" charset="0"/>
                <a:cs typeface="Times New Roman" panose="02020603050405020304" pitchFamily="18" charset="0"/>
              </a:rPr>
              <a:t> system) Common names</a:t>
            </a:r>
            <a:r>
              <a:rPr lang="ar-SA" sz="2400" dirty="0">
                <a:latin typeface="Times New Roman" panose="02020603050405020304" pitchFamily="18" charset="0"/>
                <a:cs typeface="Times New Roman" panose="02020603050405020304" pitchFamily="18" charset="0"/>
              </a:rPr>
              <a:t>  على أساس أن الكحولات تعتبر مشتقة من كحول الميثايل أو الكربينول  </a:t>
            </a:r>
            <a:r>
              <a:rPr lang="en-US" sz="2400" b="1" dirty="0" err="1">
                <a:latin typeface="Times New Roman" panose="02020603050405020304" pitchFamily="18" charset="0"/>
                <a:cs typeface="Times New Roman" panose="02020603050405020304" pitchFamily="18" charset="0"/>
              </a:rPr>
              <a:t>Carbinol</a:t>
            </a:r>
            <a:r>
              <a:rPr lang="ar-SA" sz="2400" dirty="0">
                <a:latin typeface="Times New Roman" panose="02020603050405020304" pitchFamily="18" charset="0"/>
                <a:cs typeface="Times New Roman" panose="02020603050405020304" pitchFamily="18" charset="0"/>
              </a:rPr>
              <a:t>  ويستخدم ميثانول أو كربينول عند التسمية</a:t>
            </a:r>
            <a:r>
              <a:rPr lang="ar-SA"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r" rtl="1"/>
            <a:r>
              <a:rPr lang="ar-SA" sz="2400" dirty="0">
                <a:latin typeface="Times New Roman" panose="02020603050405020304" pitchFamily="18" charset="0"/>
                <a:cs typeface="Times New Roman" panose="02020603050405020304" pitchFamily="18" charset="0"/>
              </a:rPr>
              <a:t>وتبعا لنظام  </a:t>
            </a:r>
            <a:r>
              <a:rPr lang="en-US" sz="2400" b="1" dirty="0">
                <a:latin typeface="Times New Roman" panose="02020603050405020304" pitchFamily="18" charset="0"/>
                <a:cs typeface="Times New Roman" panose="02020603050405020304" pitchFamily="18" charset="0"/>
              </a:rPr>
              <a:t>IUPAC</a:t>
            </a:r>
            <a:r>
              <a:rPr lang="ar-SA" sz="2400" dirty="0">
                <a:latin typeface="Times New Roman" panose="02020603050405020304" pitchFamily="18" charset="0"/>
                <a:cs typeface="Times New Roman" panose="02020603050405020304" pitchFamily="18" charset="0"/>
              </a:rPr>
              <a:t>  فاٍن الكحولات تسمى باسم الهيدروكربون التى أشتقت منها منتهية بالمقطع (</a:t>
            </a:r>
            <a:r>
              <a:rPr lang="en-US" sz="2400" b="1" dirty="0" err="1">
                <a:latin typeface="Times New Roman" panose="02020603050405020304" pitchFamily="18" charset="0"/>
                <a:cs typeface="Times New Roman" panose="02020603050405020304" pitchFamily="18" charset="0"/>
              </a:rPr>
              <a:t>ol</a:t>
            </a:r>
            <a:r>
              <a:rPr lang="ar-SA" sz="2400" dirty="0">
                <a:latin typeface="Times New Roman" panose="02020603050405020304" pitchFamily="18" charset="0"/>
                <a:cs typeface="Times New Roman" panose="02020603050405020304" pitchFamily="18" charset="0"/>
              </a:rPr>
              <a:t>-).  كذلك فى حالة زيادة عدد ذرات الكربون عن أثنين يضاف أحيانا رقما للدلالة على وضع مجموعة الأيدروكسيل مع مرعاة ترقيم ذرات الكربون من الجانب القريب من مجموعة الأيدروكسيل ويحدد كذلك وضع المجاميع الأخرى بواسطة أرقام.</a:t>
            </a:r>
            <a:endParaRPr lang="en-US" sz="2400" dirty="0">
              <a:latin typeface="Times New Roman" panose="02020603050405020304" pitchFamily="18" charset="0"/>
              <a:cs typeface="Times New Roman" panose="02020603050405020304" pitchFamily="18" charset="0"/>
            </a:endParaRPr>
          </a:p>
          <a:p>
            <a:pPr algn="r" rtl="1"/>
            <a:r>
              <a:rPr lang="ar-SA" sz="2400" dirty="0">
                <a:latin typeface="Times New Roman" panose="02020603050405020304" pitchFamily="18" charset="0"/>
                <a:cs typeface="Times New Roman" panose="02020603050405020304" pitchFamily="18" charset="0"/>
              </a:rPr>
              <a:t>وتقسم الكحولات تبعا لعدد مجموعات الأيدروكسيل التى توجد فى الجزىء فاذا وجدت مجموعة أيدروكسيل واحدة سمى أحادى الهيدروكسيل واذا وجدت مجموعتان سمى ثنائى الهيدروكسيل واذا وجدت ثلاث مجموعات سمى ثلاثى الهيدروكسيل وأكثر من ذلك سمى عديد الهيدروكسيل.</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0216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35" y="281742"/>
            <a:ext cx="8596668" cy="1320800"/>
          </a:xfrm>
        </p:spPr>
        <p:txBody>
          <a:bodyPr>
            <a:normAutofit/>
          </a:bodyPr>
          <a:lstStyle/>
          <a:p>
            <a:pPr algn="r" rtl="1"/>
            <a:r>
              <a:rPr lang="ar-SA" sz="5400" b="1" dirty="0">
                <a:latin typeface="Times New Roman" panose="02020603050405020304" pitchFamily="18" charset="0"/>
                <a:cs typeface="Times New Roman" panose="02020603050405020304" pitchFamily="18" charset="0"/>
              </a:rPr>
              <a:t>الخواص الطبيعية للكحولات</a:t>
            </a:r>
            <a:endParaRPr lang="en-US" sz="5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9835" y="1071377"/>
            <a:ext cx="8596668" cy="3880773"/>
          </a:xfrm>
        </p:spPr>
        <p:txBody>
          <a:bodyPr>
            <a:noAutofit/>
          </a:bodyPr>
          <a:lstStyle/>
          <a:p>
            <a:pPr algn="r" rtl="1"/>
            <a:r>
              <a:rPr lang="ar-SA" sz="2800" dirty="0">
                <a:latin typeface="Times New Roman" panose="02020603050405020304" pitchFamily="18" charset="0"/>
                <a:cs typeface="Times New Roman" panose="02020603050405020304" pitchFamily="18" charset="0"/>
              </a:rPr>
              <a:t>للكحولات درجة غليان أعلى بكثير من درجة غليان الألكان المشتقة منها فمثلا الأيثان درجة غليانه -88.6°م  فاٍن الأيثانول درجة غليانه 78.3°م، البروبان درجة غليانه -45°م فان البروبانول درجة غليانه 97.2°م وتزداد درجة الغليان بارتفاع الوزن الجزىء : الميثانول 46.7°م، الأيثانول 78.3°م، بيوتانول 117.5°م، هكسانول 155.8°م.  كما أن المركبات المحتوية على أكثر مجموعة هيدروكسيل لها درجة غليان أعلى من الكحولات المحتوية على أكثر من مجموعة هيدروكسيل لها درجة غليان أعلى من الكحولات المحتوية على أكثر من مجموعة أيدروكسيل واحدة.  فمثلا :</a:t>
            </a:r>
            <a:endParaRPr lang="en-US" sz="2800" dirty="0">
              <a:latin typeface="Times New Roman" panose="02020603050405020304" pitchFamily="18" charset="0"/>
              <a:cs typeface="Times New Roman" panose="02020603050405020304" pitchFamily="18" charset="0"/>
            </a:endParaRPr>
          </a:p>
          <a:p>
            <a:pPr algn="r" rtl="1"/>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Ethanol</a:t>
            </a:r>
            <a:r>
              <a:rPr lang="ar-SA" sz="2800" dirty="0">
                <a:latin typeface="Times New Roman" panose="02020603050405020304" pitchFamily="18" charset="0"/>
                <a:cs typeface="Times New Roman" panose="02020603050405020304" pitchFamily="18" charset="0"/>
              </a:rPr>
              <a:t> :   78.3°م		       </a:t>
            </a:r>
            <a:r>
              <a:rPr lang="en-US" sz="2800" b="1" dirty="0" err="1">
                <a:latin typeface="Times New Roman" panose="02020603050405020304" pitchFamily="18" charset="0"/>
                <a:cs typeface="Times New Roman" panose="02020603050405020304" pitchFamily="18" charset="0"/>
              </a:rPr>
              <a:t>Ethanediol</a:t>
            </a:r>
            <a:r>
              <a:rPr lang="ar-SA" sz="2800" dirty="0">
                <a:latin typeface="Times New Roman" panose="02020603050405020304" pitchFamily="18" charset="0"/>
                <a:cs typeface="Times New Roman" panose="02020603050405020304" pitchFamily="18" charset="0"/>
              </a:rPr>
              <a:t> :   197.5°م</a:t>
            </a:r>
            <a:endParaRPr lang="en-US" sz="2800" dirty="0">
              <a:latin typeface="Times New Roman" panose="02020603050405020304" pitchFamily="18" charset="0"/>
              <a:cs typeface="Times New Roman" panose="02020603050405020304" pitchFamily="18" charset="0"/>
            </a:endParaRPr>
          </a:p>
          <a:p>
            <a:pPr algn="r" rtl="1"/>
            <a:r>
              <a:rPr lang="ar-SA"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Propanol</a:t>
            </a:r>
            <a:r>
              <a:rPr lang="ar-SA" sz="2800" dirty="0">
                <a:latin typeface="Times New Roman" panose="02020603050405020304" pitchFamily="18" charset="0"/>
                <a:cs typeface="Times New Roman" panose="02020603050405020304" pitchFamily="18" charset="0"/>
              </a:rPr>
              <a:t> : 97.2°م		</a:t>
            </a:r>
            <a:r>
              <a:rPr lang="en-US" sz="2800" b="1" dirty="0" err="1">
                <a:latin typeface="Times New Roman" panose="02020603050405020304" pitchFamily="18" charset="0"/>
                <a:cs typeface="Times New Roman" panose="02020603050405020304" pitchFamily="18" charset="0"/>
              </a:rPr>
              <a:t>Propan</a:t>
            </a:r>
            <a:r>
              <a:rPr lang="en-US" sz="2800" b="1" dirty="0">
                <a:latin typeface="Times New Roman" panose="02020603050405020304" pitchFamily="18" charset="0"/>
                <a:cs typeface="Times New Roman" panose="02020603050405020304" pitchFamily="18" charset="0"/>
              </a:rPr>
              <a:t> 1, 3 diol</a:t>
            </a:r>
            <a:r>
              <a:rPr lang="ar-SA" sz="2800" dirty="0">
                <a:latin typeface="Times New Roman" panose="02020603050405020304" pitchFamily="18" charset="0"/>
                <a:cs typeface="Times New Roman" panose="02020603050405020304" pitchFamily="18" charset="0"/>
              </a:rPr>
              <a:t> :     214°م</a:t>
            </a:r>
            <a:endParaRPr lang="en-US" sz="2800" dirty="0">
              <a:latin typeface="Times New Roman" panose="02020603050405020304" pitchFamily="18" charset="0"/>
              <a:cs typeface="Times New Roman" panose="02020603050405020304" pitchFamily="18" charset="0"/>
            </a:endParaRPr>
          </a:p>
          <a:p>
            <a:pPr algn="r" rtl="1"/>
            <a:r>
              <a:rPr lang="ar-SA" sz="2800"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propane </a:t>
            </a:r>
            <a:r>
              <a:rPr lang="en-US" sz="2800" b="1" dirty="0" err="1">
                <a:latin typeface="Times New Roman" panose="02020603050405020304" pitchFamily="18" charset="0"/>
                <a:cs typeface="Times New Roman" panose="02020603050405020304" pitchFamily="18" charset="0"/>
              </a:rPr>
              <a:t>triol</a:t>
            </a:r>
            <a:r>
              <a:rPr lang="ar-SA" sz="2800" dirty="0">
                <a:latin typeface="Times New Roman" panose="02020603050405020304" pitchFamily="18" charset="0"/>
                <a:cs typeface="Times New Roman" panose="02020603050405020304" pitchFamily="18" charset="0"/>
              </a:rPr>
              <a:t> :  	  </a:t>
            </a:r>
            <a:r>
              <a:rPr lang="ar-SA" sz="2800" dirty="0" smtClean="0">
                <a:latin typeface="Times New Roman" panose="02020603050405020304" pitchFamily="18" charset="0"/>
                <a:cs typeface="Times New Roman" panose="02020603050405020304" pitchFamily="18" charset="0"/>
              </a:rPr>
              <a:t>290°م</a:t>
            </a:r>
            <a:endParaRPr lang="en-US" sz="28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8113059" y="3390899"/>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8086165" y="3899269"/>
            <a:ext cx="0" cy="201706"/>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5038169" y="3881339"/>
            <a:ext cx="0" cy="201706"/>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55329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546" y="228600"/>
            <a:ext cx="8596668" cy="1320800"/>
          </a:xfrm>
        </p:spPr>
        <p:txBody>
          <a:bodyPr>
            <a:normAutofit/>
          </a:bodyPr>
          <a:lstStyle/>
          <a:p>
            <a:pPr algn="r" rtl="1"/>
            <a:r>
              <a:rPr lang="ar-SA" sz="5400" b="1" dirty="0">
                <a:latin typeface="Times New Roman" panose="02020603050405020304" pitchFamily="18" charset="0"/>
                <a:cs typeface="Times New Roman" panose="02020603050405020304" pitchFamily="18" charset="0"/>
              </a:rPr>
              <a:t>طرق تحضير الكحولات</a:t>
            </a:r>
            <a:endParaRPr lang="en-US" sz="5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58833" y="1629988"/>
            <a:ext cx="8596668" cy="3880773"/>
          </a:xfrm>
        </p:spPr>
        <p:txBody>
          <a:bodyPr>
            <a:noAutofit/>
          </a:bodyPr>
          <a:lstStyle/>
          <a:p>
            <a:pPr algn="r" rtl="1"/>
            <a:r>
              <a:rPr lang="ar-SA" sz="3600" b="1" dirty="0">
                <a:latin typeface="Times New Roman" panose="02020603050405020304" pitchFamily="18" charset="0"/>
                <a:cs typeface="Times New Roman" panose="02020603050405020304" pitchFamily="18" charset="0"/>
              </a:rPr>
              <a:t>من </a:t>
            </a:r>
            <a:r>
              <a:rPr lang="ar-SA" sz="3600" b="1" dirty="0" smtClean="0">
                <a:latin typeface="Times New Roman" panose="02020603050405020304" pitchFamily="18" charset="0"/>
                <a:cs typeface="Times New Roman" panose="02020603050405020304" pitchFamily="18" charset="0"/>
              </a:rPr>
              <a:t>الألكينات</a:t>
            </a:r>
            <a:r>
              <a:rPr lang="en-US" sz="3600" b="1" dirty="0">
                <a:latin typeface="Times New Roman" panose="02020603050405020304" pitchFamily="18" charset="0"/>
                <a:cs typeface="Times New Roman" panose="02020603050405020304" pitchFamily="18" charset="0"/>
              </a:rPr>
              <a:t>.</a:t>
            </a:r>
            <a:endParaRPr lang="en-US"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بمعاملة هاليدات الألكيل بأيدروكسيد البوتاسيوم المذاب فى الماء ويستخدم أيضا أيدروكسيد الفضة</a:t>
            </a:r>
            <a:r>
              <a:rPr lang="ar-SA" sz="3600" b="1" dirty="0" smtClean="0">
                <a:latin typeface="Times New Roman" panose="02020603050405020304" pitchFamily="18" charset="0"/>
                <a:cs typeface="Times New Roman" panose="02020603050405020304" pitchFamily="18" charset="0"/>
              </a:rPr>
              <a:t>.</a:t>
            </a:r>
            <a:endParaRPr lang="en-US"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من الألدهيدات والكيتونات والأحماض العضوية ومشتقاتها </a:t>
            </a:r>
            <a:r>
              <a:rPr lang="ar-SA" sz="3600" b="1" dirty="0" smtClean="0">
                <a:latin typeface="Times New Roman" panose="02020603050405020304" pitchFamily="18" charset="0"/>
                <a:cs typeface="Times New Roman" panose="02020603050405020304" pitchFamily="18" charset="0"/>
              </a:rPr>
              <a:t>والأسترات</a:t>
            </a:r>
            <a:r>
              <a:rPr lang="en-US" sz="3600" b="1" dirty="0" smtClean="0">
                <a:latin typeface="Times New Roman" panose="02020603050405020304" pitchFamily="18" charset="0"/>
                <a:cs typeface="Times New Roman" panose="02020603050405020304" pitchFamily="18" charset="0"/>
              </a:rPr>
              <a:t>.</a:t>
            </a:r>
          </a:p>
          <a:p>
            <a:pPr algn="r" rtl="1"/>
            <a:r>
              <a:rPr lang="ar-SA" sz="3600" b="1" dirty="0">
                <a:latin typeface="Times New Roman" panose="02020603050405020304" pitchFamily="18" charset="0"/>
                <a:cs typeface="Times New Roman" panose="02020603050405020304" pitchFamily="18" charset="0"/>
              </a:rPr>
              <a:t>باستخدام تفاعل </a:t>
            </a:r>
            <a:r>
              <a:rPr lang="ar-SA" sz="3600" b="1" dirty="0" smtClean="0">
                <a:latin typeface="Times New Roman" panose="02020603050405020304" pitchFamily="18" charset="0"/>
                <a:cs typeface="Times New Roman" panose="02020603050405020304" pitchFamily="18" charset="0"/>
              </a:rPr>
              <a:t>جرينيارد</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295835" y="3810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1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17518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804" y="152400"/>
            <a:ext cx="8596668" cy="1320800"/>
          </a:xfrm>
        </p:spPr>
        <p:txBody>
          <a:bodyPr>
            <a:normAutofit/>
          </a:bodyPr>
          <a:lstStyle/>
          <a:p>
            <a:pPr algn="r" rtl="1"/>
            <a:r>
              <a:rPr lang="ar-SA" sz="5400" b="1" dirty="0">
                <a:latin typeface="Times New Roman" panose="02020603050405020304" pitchFamily="18" charset="0"/>
                <a:cs typeface="Times New Roman" panose="02020603050405020304" pitchFamily="18" charset="0"/>
              </a:rPr>
              <a:t>الخواص الكيميائية للكحولات:</a:t>
            </a:r>
            <a:endParaRPr lang="en-US" sz="5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13510" y="1031036"/>
            <a:ext cx="8596668" cy="3880773"/>
          </a:xfrm>
        </p:spPr>
        <p:txBody>
          <a:bodyPr>
            <a:noAutofit/>
          </a:bodyPr>
          <a:lstStyle/>
          <a:p>
            <a:pPr algn="r" rtl="1"/>
            <a:r>
              <a:rPr lang="ar-SA" sz="3600" dirty="0">
                <a:latin typeface="Times New Roman" panose="02020603050405020304" pitchFamily="18" charset="0"/>
                <a:cs typeface="Times New Roman" panose="02020603050405020304" pitchFamily="18" charset="0"/>
              </a:rPr>
              <a:t>الخواص الكيماوية لكحول ما ترجع الى الوظيفة الكحولية لمجموعة  </a:t>
            </a:r>
            <a:r>
              <a:rPr lang="en-US" sz="3600" b="1" dirty="0">
                <a:latin typeface="Times New Roman" panose="02020603050405020304" pitchFamily="18" charset="0"/>
                <a:cs typeface="Times New Roman" panose="02020603050405020304" pitchFamily="18" charset="0"/>
              </a:rPr>
              <a:t>OH</a:t>
            </a:r>
            <a:r>
              <a:rPr lang="ar-SA" sz="3600" dirty="0">
                <a:latin typeface="Times New Roman" panose="02020603050405020304" pitchFamily="18" charset="0"/>
                <a:cs typeface="Times New Roman" panose="02020603050405020304" pitchFamily="18" charset="0"/>
              </a:rPr>
              <a:t>   وتشمل التفاعلات الكيماوية للكحولات أما كسر لمجموعة  </a:t>
            </a:r>
            <a:r>
              <a:rPr lang="en-US" sz="3600" b="1" dirty="0">
                <a:latin typeface="Times New Roman" panose="02020603050405020304" pitchFamily="18" charset="0"/>
                <a:cs typeface="Times New Roman" panose="02020603050405020304" pitchFamily="18" charset="0"/>
              </a:rPr>
              <a:t>C -- OH</a:t>
            </a:r>
            <a:r>
              <a:rPr lang="ar-SA" sz="3600" dirty="0">
                <a:latin typeface="Times New Roman" panose="02020603050405020304" pitchFamily="18" charset="0"/>
                <a:cs typeface="Times New Roman" panose="02020603050405020304" pitchFamily="18" charset="0"/>
              </a:rPr>
              <a:t>  وفى هذه الحالة يحدث ازالة أو استبدال لمجموعة الـ  </a:t>
            </a:r>
            <a:r>
              <a:rPr lang="en-US" sz="3600" b="1" dirty="0">
                <a:latin typeface="Times New Roman" panose="02020603050405020304" pitchFamily="18" charset="0"/>
                <a:cs typeface="Times New Roman" panose="02020603050405020304" pitchFamily="18" charset="0"/>
              </a:rPr>
              <a:t>-OH</a:t>
            </a:r>
            <a:r>
              <a:rPr lang="ar-SA" sz="3600" dirty="0">
                <a:latin typeface="Times New Roman" panose="02020603050405020304" pitchFamily="18" charset="0"/>
                <a:cs typeface="Times New Roman" panose="02020603050405020304" pitchFamily="18" charset="0"/>
              </a:rPr>
              <a:t>  أو الى كسر الرابطة بين الأيدروجين والأكسوجين لمجموعة الـ </a:t>
            </a:r>
            <a:r>
              <a:rPr lang="en-US" sz="3600" b="1" dirty="0">
                <a:latin typeface="Times New Roman" panose="02020603050405020304" pitchFamily="18" charset="0"/>
                <a:cs typeface="Times New Roman" panose="02020603050405020304" pitchFamily="18" charset="0"/>
              </a:rPr>
              <a:t>OH</a:t>
            </a:r>
            <a:r>
              <a:rPr lang="ar-SA" sz="3600" dirty="0">
                <a:latin typeface="Times New Roman" panose="02020603050405020304" pitchFamily="18" charset="0"/>
                <a:cs typeface="Times New Roman" panose="02020603050405020304" pitchFamily="18" charset="0"/>
              </a:rPr>
              <a:t> الكحولية  </a:t>
            </a:r>
            <a:r>
              <a:rPr lang="en-US" sz="3600" b="1" dirty="0">
                <a:latin typeface="Times New Roman" panose="02020603050405020304" pitchFamily="18" charset="0"/>
                <a:cs typeface="Times New Roman" panose="02020603050405020304" pitchFamily="18" charset="0"/>
              </a:rPr>
              <a:t> O -- H</a:t>
            </a:r>
            <a:r>
              <a:rPr lang="ar-SA" sz="3600" dirty="0">
                <a:latin typeface="Times New Roman" panose="02020603050405020304" pitchFamily="18" charset="0"/>
                <a:cs typeface="Times New Roman" panose="02020603050405020304" pitchFamily="18" charset="0"/>
              </a:rPr>
              <a:t>  وقد تستبدل الأيدروجين المنزوع بواسطة ذرة أخرى أو مجموعة.  كذلك قد تنزع مجموعة الأيدروكسيل ويتكون فى الجزىء رابطة زوجية ويتفاوت نشاط الكحولات تبعا للكحولات الأولى أو الثانية أو الثالثة وفيما يلى خواص الكحولات.</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547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464" y="525441"/>
            <a:ext cx="8596668" cy="1320800"/>
          </a:xfrm>
        </p:spPr>
        <p:txBody>
          <a:bodyPr>
            <a:normAutofit/>
          </a:bodyPr>
          <a:lstStyle/>
          <a:p>
            <a:pPr algn="r" rtl="1"/>
            <a:r>
              <a:rPr lang="ar-SA" sz="5400" b="1" dirty="0">
                <a:latin typeface="Times New Roman" panose="02020603050405020304" pitchFamily="18" charset="0"/>
                <a:cs typeface="Times New Roman" panose="02020603050405020304" pitchFamily="18" charset="0"/>
              </a:rPr>
              <a:t>الخواص </a:t>
            </a:r>
            <a:r>
              <a:rPr lang="ar-SA" sz="5400" b="1" dirty="0" smtClean="0">
                <a:latin typeface="Times New Roman" panose="02020603050405020304" pitchFamily="18" charset="0"/>
                <a:cs typeface="Times New Roman" panose="02020603050405020304" pitchFamily="18" charset="0"/>
              </a:rPr>
              <a:t>الكيماوية:</a:t>
            </a:r>
            <a:endParaRPr lang="en-US" sz="5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71464" y="1649601"/>
            <a:ext cx="8596668" cy="3880773"/>
          </a:xfrm>
        </p:spPr>
        <p:txBody>
          <a:bodyPr>
            <a:noAutofit/>
          </a:bodyPr>
          <a:lstStyle/>
          <a:p>
            <a:pPr algn="r" rtl="1"/>
            <a:r>
              <a:rPr lang="ar-SA" sz="3600" b="1" dirty="0">
                <a:latin typeface="Times New Roman" panose="02020603050405020304" pitchFamily="18" charset="0"/>
                <a:cs typeface="Times New Roman" panose="02020603050405020304" pitchFamily="18" charset="0"/>
              </a:rPr>
              <a:t>الكحولات </a:t>
            </a:r>
            <a:r>
              <a:rPr lang="ar-SA" sz="3600" b="1" dirty="0" smtClean="0">
                <a:latin typeface="Times New Roman" panose="02020603050405020304" pitchFamily="18" charset="0"/>
                <a:cs typeface="Times New Roman" panose="02020603050405020304" pitchFamily="18" charset="0"/>
              </a:rPr>
              <a:t>كأحماض</a:t>
            </a:r>
            <a:endParaRPr lang="ar-KW"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التفاعل مع الأحماض </a:t>
            </a:r>
            <a:r>
              <a:rPr lang="ar-SA" sz="3600" b="1" dirty="0" smtClean="0">
                <a:latin typeface="Times New Roman" panose="02020603050405020304" pitchFamily="18" charset="0"/>
                <a:cs typeface="Times New Roman" panose="02020603050405020304" pitchFamily="18" charset="0"/>
              </a:rPr>
              <a:t>الهالوجينية</a:t>
            </a:r>
            <a:endParaRPr lang="ar-KW"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نزع جزىء ماء وتكوين </a:t>
            </a:r>
            <a:r>
              <a:rPr lang="ar-SA" sz="3600" b="1" dirty="0" smtClean="0">
                <a:latin typeface="Times New Roman" panose="02020603050405020304" pitchFamily="18" charset="0"/>
                <a:cs typeface="Times New Roman" panose="02020603050405020304" pitchFamily="18" charset="0"/>
              </a:rPr>
              <a:t>ألكين</a:t>
            </a:r>
            <a:endParaRPr lang="ar-KW"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تكوين </a:t>
            </a:r>
            <a:r>
              <a:rPr lang="ar-SA" sz="3600" b="1" dirty="0" smtClean="0">
                <a:latin typeface="Times New Roman" panose="02020603050405020304" pitchFamily="18" charset="0"/>
                <a:cs typeface="Times New Roman" panose="02020603050405020304" pitchFamily="18" charset="0"/>
              </a:rPr>
              <a:t>الأسترات</a:t>
            </a:r>
            <a:endParaRPr lang="ar-KW"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تكون </a:t>
            </a:r>
            <a:r>
              <a:rPr lang="ar-SA" sz="3600" b="1" dirty="0" smtClean="0">
                <a:latin typeface="Times New Roman" panose="02020603050405020304" pitchFamily="18" charset="0"/>
                <a:cs typeface="Times New Roman" panose="02020603050405020304" pitchFamily="18" charset="0"/>
              </a:rPr>
              <a:t>الأثيرات</a:t>
            </a:r>
            <a:endParaRPr lang="ar-KW"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أكسدة </a:t>
            </a:r>
            <a:r>
              <a:rPr lang="ar-SA" sz="3600" b="1" dirty="0" smtClean="0">
                <a:latin typeface="Times New Roman" panose="02020603050405020304" pitchFamily="18" charset="0"/>
                <a:cs typeface="Times New Roman" panose="02020603050405020304" pitchFamily="18" charset="0"/>
              </a:rPr>
              <a:t>الكحولات</a:t>
            </a:r>
            <a:endParaRPr lang="ar-KW" sz="3600" b="1" dirty="0" smtClean="0">
              <a:latin typeface="Times New Roman" panose="02020603050405020304" pitchFamily="18" charset="0"/>
              <a:cs typeface="Times New Roman" panose="02020603050405020304" pitchFamily="18" charset="0"/>
            </a:endParaRPr>
          </a:p>
          <a:p>
            <a:pPr algn="r" rtl="1"/>
            <a:r>
              <a:rPr lang="ar-SA" sz="3600" b="1" dirty="0">
                <a:latin typeface="Times New Roman" panose="02020603050405020304" pitchFamily="18" charset="0"/>
                <a:cs typeface="Times New Roman" panose="02020603050405020304" pitchFamily="18" charset="0"/>
              </a:rPr>
              <a:t>فقد </a:t>
            </a:r>
            <a:r>
              <a:rPr lang="ar-SA" sz="3600" b="1" dirty="0" smtClean="0">
                <a:latin typeface="Times New Roman" panose="02020603050405020304" pitchFamily="18" charset="0"/>
                <a:cs typeface="Times New Roman" panose="02020603050405020304" pitchFamily="18" charset="0"/>
              </a:rPr>
              <a:t>الهيدروجين</a:t>
            </a:r>
            <a:endParaRPr lang="ar-EG"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582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sz="5400" b="1" dirty="0" smtClean="0"/>
              <a:t>المراجع:</a:t>
            </a:r>
            <a:endParaRPr lang="en-US" sz="5400" b="1" dirty="0"/>
          </a:p>
        </p:txBody>
      </p:sp>
      <p:sp>
        <p:nvSpPr>
          <p:cNvPr id="3" name="Content Placeholder 2"/>
          <p:cNvSpPr>
            <a:spLocks noGrp="1"/>
          </p:cNvSpPr>
          <p:nvPr>
            <p:ph idx="1"/>
          </p:nvPr>
        </p:nvSpPr>
        <p:spPr>
          <a:xfrm>
            <a:off x="677334" y="1757177"/>
            <a:ext cx="8596668" cy="4280552"/>
          </a:xfrm>
        </p:spPr>
        <p:txBody>
          <a:bodyPr>
            <a:noAutofit/>
          </a:bodyPr>
          <a:lstStyle/>
          <a:p>
            <a:pPr algn="r" rtl="1"/>
            <a:r>
              <a:rPr lang="ar-EG" sz="2800" dirty="0" smtClean="0"/>
              <a:t>مذكرة القسم.</a:t>
            </a:r>
          </a:p>
        </p:txBody>
      </p:sp>
    </p:spTree>
    <p:extLst>
      <p:ext uri="{BB962C8B-B14F-4D97-AF65-F5344CB8AC3E}">
        <p14:creationId xmlns:p14="http://schemas.microsoft.com/office/powerpoint/2010/main" val="266309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775520" y="188640"/>
            <a:ext cx="8640960" cy="5688632"/>
          </a:xfrm>
          <a:prstGeom prst="rect">
            <a:avLst/>
          </a:prstGeom>
        </p:spPr>
        <p:txBody>
          <a:bodyPr/>
          <a:lstStyle/>
          <a:p>
            <a:pPr marL="0" indent="0" algn="ctr" rtl="1">
              <a:buNone/>
            </a:pPr>
            <a:endParaRPr lang="en-US" dirty="0">
              <a:latin typeface="Times New Roman" pitchFamily="18" charset="0"/>
              <a:cs typeface="Times New Roman" pitchFamily="18" charset="0"/>
            </a:endParaRPr>
          </a:p>
          <a:p>
            <a:pPr marL="0" indent="0" algn="ctr" rtl="1">
              <a:buNone/>
            </a:pPr>
            <a:endParaRPr lang="en-US" dirty="0">
              <a:latin typeface="Times New Roman" pitchFamily="18" charset="0"/>
              <a:cs typeface="Times New Roman" pitchFamily="18" charset="0"/>
            </a:endParaRPr>
          </a:p>
          <a:p>
            <a:pPr marL="0" indent="0" algn="ctr" rtl="1">
              <a:buNone/>
            </a:pPr>
            <a:endParaRPr lang="en-US" dirty="0">
              <a:latin typeface="Times New Roman" pitchFamily="18" charset="0"/>
              <a:cs typeface="Times New Roman" pitchFamily="18" charset="0"/>
            </a:endParaRPr>
          </a:p>
          <a:p>
            <a:pPr marL="0" indent="0" algn="ctr" rtl="1">
              <a:buNone/>
            </a:pPr>
            <a:endParaRPr lang="en-US" dirty="0">
              <a:latin typeface="Times New Roman" pitchFamily="18" charset="0"/>
              <a:cs typeface="Times New Roman" pitchFamily="18" charset="0"/>
            </a:endParaRPr>
          </a:p>
          <a:p>
            <a:pPr marL="0" indent="0" algn="ctr" rtl="1">
              <a:buNone/>
            </a:pPr>
            <a:r>
              <a:rPr lang="ar-EG" sz="4000" b="1" dirty="0">
                <a:solidFill>
                  <a:srgbClr val="FFFF00"/>
                </a:solidFill>
                <a:latin typeface="Times New Roman" pitchFamily="18" charset="0"/>
                <a:cs typeface="Times New Roman" pitchFamily="18" charset="0"/>
              </a:rPr>
              <a:t>مع أطيب التمنيات بالتوفيق</a:t>
            </a:r>
          </a:p>
          <a:p>
            <a:pPr marL="0" indent="0" algn="ctr" rtl="1">
              <a:buNone/>
            </a:pPr>
            <a:r>
              <a:rPr lang="en-US" sz="4000" b="1" dirty="0">
                <a:solidFill>
                  <a:srgbClr val="FFFF00"/>
                </a:solidFill>
                <a:latin typeface="Times New Roman" pitchFamily="18" charset="0"/>
                <a:cs typeface="Times New Roman" pitchFamily="18" charset="0"/>
                <a:hlinkClick r:id="rId2"/>
              </a:rPr>
              <a:t>ahmed.mohamed@fagr.bu.edu.eg</a:t>
            </a:r>
            <a:endParaRPr lang="en-US" sz="4000" b="1" dirty="0">
              <a:solidFill>
                <a:srgbClr val="FFFF00"/>
              </a:solidFill>
              <a:latin typeface="Times New Roman" pitchFamily="18" charset="0"/>
              <a:cs typeface="Times New Roman" pitchFamily="18" charset="0"/>
            </a:endParaRPr>
          </a:p>
          <a:p>
            <a:pPr marL="0" indent="0" algn="ctr" rtl="1">
              <a:buNone/>
            </a:pPr>
            <a:r>
              <a:rPr lang="en-US" sz="4000" dirty="0">
                <a:hlinkClick r:id="rId3"/>
              </a:rPr>
              <a:t>http://www.bu.edu.eg/staff/ahmedmohamed6</a:t>
            </a:r>
            <a:endParaRPr lang="en-US" sz="40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58401241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235</TotalTime>
  <Words>464</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Tahoma</vt:lpstr>
      <vt:lpstr>Times New Roman</vt:lpstr>
      <vt:lpstr>Trebuchet MS</vt:lpstr>
      <vt:lpstr>Wingdings 3</vt:lpstr>
      <vt:lpstr>Facet</vt:lpstr>
      <vt:lpstr>الكيمياء العضوية لطلاب المستوى الأول شعبة زراعة وتربية المحاضرة الثامنة</vt:lpstr>
      <vt:lpstr>الكحولات</vt:lpstr>
      <vt:lpstr>الكحولات</vt:lpstr>
      <vt:lpstr>الخواص الطبيعية للكحولات</vt:lpstr>
      <vt:lpstr>طرق تحضير الكحولات</vt:lpstr>
      <vt:lpstr>الخواص الكيميائية للكحولات:</vt:lpstr>
      <vt:lpstr>الخواص الكيماوية:</vt:lpstr>
      <vt:lpstr>المراجع:</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الكيمياء العضوية لطلاب المستوى الأول شعبة زراعة وتربية</dc:title>
  <dc:creator>ahmed.mohamed@fagr.bu.edu.eg</dc:creator>
  <cp:lastModifiedBy>ahmed.mohamed@fagr.bu.edu.eg</cp:lastModifiedBy>
  <cp:revision>27</cp:revision>
  <dcterms:created xsi:type="dcterms:W3CDTF">2020-03-16T13:46:02Z</dcterms:created>
  <dcterms:modified xsi:type="dcterms:W3CDTF">2020-03-23T13:57:00Z</dcterms:modified>
</cp:coreProperties>
</file>